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7" r:id="rId23"/>
    <p:sldId id="276" r:id="rId24"/>
    <p:sldId id="277" r:id="rId25"/>
    <p:sldId id="278" r:id="rId26"/>
    <p:sldId id="279" r:id="rId27"/>
    <p:sldId id="290" r:id="rId28"/>
    <p:sldId id="291" r:id="rId29"/>
    <p:sldId id="280" r:id="rId30"/>
    <p:sldId id="281" r:id="rId31"/>
    <p:sldId id="289" r:id="rId32"/>
    <p:sldId id="283" r:id="rId33"/>
    <p:sldId id="284" r:id="rId34"/>
    <p:sldId id="288" r:id="rId35"/>
    <p:sldId id="285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592" autoAdjust="0"/>
  </p:normalViewPr>
  <p:slideViewPr>
    <p:cSldViewPr>
      <p:cViewPr>
        <p:scale>
          <a:sx n="76" d="100"/>
          <a:sy n="76" d="100"/>
        </p:scale>
        <p:origin x="-119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A29D2E-21BE-47CA-86E9-55ADD8FFA0F2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7BB752-E34D-42E9-B137-BFA215EA9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Проект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Вишивка бісером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Автор проекту: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b="1" i="1" dirty="0" err="1" smtClean="0">
                <a:solidFill>
                  <a:srgbClr val="FF0000"/>
                </a:solidFill>
              </a:rPr>
              <a:t>Врублевич</a:t>
            </a:r>
            <a:r>
              <a:rPr lang="uk-UA" b="1" i="1" dirty="0" smtClean="0">
                <a:solidFill>
                  <a:srgbClr val="FF0000"/>
                </a:solidFill>
              </a:rPr>
              <a:t> Мирослава</a:t>
            </a:r>
            <a:r>
              <a:rPr lang="uk-UA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195683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одержали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вишиті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бісером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У них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відображена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різноманітна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тематика: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7239000" cy="38908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природа (</a:t>
            </a:r>
            <a:r>
              <a:rPr lang="ru-RU" dirty="0" err="1" smtClean="0">
                <a:solidFill>
                  <a:schemeClr val="bg1"/>
                </a:solidFill>
              </a:rPr>
              <a:t>пейзажі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натюрморти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uk-UA" dirty="0" smtClean="0">
                <a:solidFill>
                  <a:schemeClr val="bg1"/>
                </a:solidFill>
              </a:rPr>
              <a:t>;	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духовного </a:t>
            </a:r>
            <a:r>
              <a:rPr lang="ru-RU" dirty="0" err="1" smtClean="0">
                <a:solidFill>
                  <a:schemeClr val="bg1"/>
                </a:solidFill>
              </a:rPr>
              <a:t>спрямування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ікони</a:t>
            </a:r>
            <a:r>
              <a:rPr lang="ru-RU" dirty="0" smtClean="0">
                <a:solidFill>
                  <a:schemeClr val="bg1"/>
                </a:solidFill>
              </a:rPr>
              <a:t>, церкви)</a:t>
            </a:r>
            <a:r>
              <a:rPr lang="uk-UA" dirty="0" smtClean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копії</a:t>
            </a:r>
            <a:r>
              <a:rPr lang="ru-RU" dirty="0" smtClean="0">
                <a:solidFill>
                  <a:schemeClr val="bg1"/>
                </a:solidFill>
              </a:rPr>
              <a:t> картин </a:t>
            </a:r>
            <a:r>
              <a:rPr lang="ru-RU" dirty="0" err="1" smtClean="0">
                <a:solidFill>
                  <a:schemeClr val="bg1"/>
                </a:solidFill>
              </a:rPr>
              <a:t>відомих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художників</a:t>
            </a:r>
            <a:r>
              <a:rPr lang="ru-RU" dirty="0" smtClean="0">
                <a:solidFill>
                  <a:schemeClr val="bg1"/>
                </a:solidFill>
              </a:rPr>
              <a:t> (Леонардо да </a:t>
            </a:r>
            <a:r>
              <a:rPr lang="ru-RU" dirty="0" err="1" smtClean="0">
                <a:solidFill>
                  <a:schemeClr val="bg1"/>
                </a:solidFill>
              </a:rPr>
              <a:t>Вінчі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Айвазовський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світ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тварин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птахів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pic>
        <p:nvPicPr>
          <p:cNvPr id="5" name="Picture 5" descr="large_lili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137998"/>
            <a:ext cx="3111500" cy="3600450"/>
          </a:xfrm>
          <a:prstGeom prst="rect">
            <a:avLst/>
          </a:prstGeom>
          <a:noFill/>
        </p:spPr>
      </p:pic>
      <p:pic>
        <p:nvPicPr>
          <p:cNvPr id="6" name="Picture 9" descr="ANd9GcTW5LtMnaoIYKSJtHECGFuekq4KAjS8cp98umJlG62S_f68EC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2995612"/>
            <a:ext cx="2438400" cy="1876425"/>
          </a:xfrm>
          <a:prstGeom prst="rect">
            <a:avLst/>
          </a:prstGeom>
          <a:noFill/>
        </p:spPr>
      </p:pic>
      <p:pic>
        <p:nvPicPr>
          <p:cNvPr id="7" name="Picture 7" descr="ANd9GcTaiPVkWASlT4Uucd1OySRmbzWoZnaofMaQGks8VP3pcMuo4xd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5177" y="5057775"/>
            <a:ext cx="2543175" cy="1800225"/>
          </a:xfrm>
          <a:prstGeom prst="rect">
            <a:avLst/>
          </a:prstGeom>
          <a:noFill/>
        </p:spPr>
      </p:pic>
      <p:pic>
        <p:nvPicPr>
          <p:cNvPr id="8" name="Picture 11" descr="ANd9GcT-_Upe01fnYEUfYLMwpT0glay2x0_Cf2qidrXS3B_RUuGtI5N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4013" y="3933825"/>
            <a:ext cx="2439987" cy="1624013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042988" y="404813"/>
            <a:ext cx="7472362" cy="45259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dirty="0" smtClean="0">
                <a:solidFill>
                  <a:srgbClr val="FF0000"/>
                </a:solidFill>
              </a:rPr>
              <a:t>На Україні здебільшого бісером і стеклярусом вишивають на </a:t>
            </a:r>
            <a:r>
              <a:rPr lang="uk-UA" dirty="0" err="1" smtClean="0">
                <a:solidFill>
                  <a:srgbClr val="FF0000"/>
                </a:solidFill>
              </a:rPr>
              <a:t>Буковіні</a:t>
            </a:r>
            <a:r>
              <a:rPr lang="uk-UA" dirty="0" smtClean="0">
                <a:solidFill>
                  <a:srgbClr val="FF0000"/>
                </a:solidFill>
              </a:rPr>
              <a:t>, Прикарпатті й Закарпатті. Тут ним оздоблюють жіночі й чоловічі сорочки, пояси, </a:t>
            </a:r>
            <a:r>
              <a:rPr lang="uk-UA" dirty="0" err="1" smtClean="0">
                <a:solidFill>
                  <a:srgbClr val="FF0000"/>
                </a:solidFill>
              </a:rPr>
              <a:t>кептарі,спідниці</a:t>
            </a:r>
            <a:r>
              <a:rPr lang="uk-UA" dirty="0" smtClean="0">
                <a:solidFill>
                  <a:srgbClr val="FF0000"/>
                </a:solidFill>
              </a:rPr>
              <a:t>, головні убори.  </a:t>
            </a:r>
          </a:p>
        </p:txBody>
      </p:sp>
    </p:spTree>
    <p:extLst>
      <p:ext uri="{BB962C8B-B14F-4D97-AF65-F5344CB8AC3E}">
        <p14:creationId xmlns:p14="http://schemas.microsoft.com/office/powerpoint/2010/main" val="276525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400"/>
            <a:ext cx="9385025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239000" cy="2100848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0000"/>
                </a:solidFill>
              </a:rPr>
              <a:t>Організаційно-підготовчий етап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1.1. Мотивація проекту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  сьогоднішній день вишивка пасхальних рушників займає вільне місце в декоративно – прикладному мистецтві.           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Починається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вишивка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підготовки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матеріалу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вибору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, ниток, </a:t>
            </a:r>
            <a:r>
              <a:rPr lang="ru-RU" dirty="0" err="1" smtClean="0">
                <a:solidFill>
                  <a:schemeClr val="bg1"/>
                </a:solidFill>
              </a:rPr>
              <a:t>голки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Легкі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рухи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розміщень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сполучень</a:t>
            </a:r>
            <a:r>
              <a:rPr lang="ru-RU" dirty="0" smtClean="0">
                <a:solidFill>
                  <a:schemeClr val="bg1"/>
                </a:solidFill>
              </a:rPr>
              <a:t>, приводить до </a:t>
            </a: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складних</a:t>
            </a:r>
            <a:r>
              <a:rPr lang="ru-RU" dirty="0" smtClean="0">
                <a:solidFill>
                  <a:schemeClr val="bg1"/>
                </a:solidFill>
              </a:rPr>
              <a:t>, наперед </a:t>
            </a:r>
            <a:r>
              <a:rPr lang="ru-RU" dirty="0" err="1" smtClean="0">
                <a:solidFill>
                  <a:schemeClr val="bg1"/>
                </a:solidFill>
              </a:rPr>
              <a:t>задуманих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серцю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милих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узорів</a:t>
            </a:r>
            <a:r>
              <a:rPr lang="ru-RU" dirty="0" smtClean="0">
                <a:solidFill>
                  <a:schemeClr val="bg1"/>
                </a:solidFill>
              </a:rPr>
              <a:t>. При </a:t>
            </a:r>
            <a:r>
              <a:rPr lang="ru-RU" dirty="0" err="1" smtClean="0">
                <a:solidFill>
                  <a:schemeClr val="bg1"/>
                </a:solidFill>
              </a:rPr>
              <a:t>цьому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присутні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тактовна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неспішність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міра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співставлення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органічний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зв'язок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тканини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вишивальних</a:t>
            </a:r>
            <a:r>
              <a:rPr lang="ru-RU" dirty="0" smtClean="0">
                <a:solidFill>
                  <a:schemeClr val="bg1"/>
                </a:solidFill>
              </a:rPr>
              <a:t> ниток. В </a:t>
            </a:r>
            <a:r>
              <a:rPr lang="ru-RU" dirty="0" err="1" smtClean="0">
                <a:solidFill>
                  <a:schemeClr val="bg1"/>
                </a:solidFill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народжується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вишивка</a:t>
            </a:r>
            <a:r>
              <a:rPr lang="ru-RU" dirty="0" smtClean="0">
                <a:solidFill>
                  <a:schemeClr val="bg1"/>
                </a:solidFill>
              </a:rPr>
              <a:t> як нова </a:t>
            </a:r>
            <a:r>
              <a:rPr lang="ru-RU" dirty="0" err="1" smtClean="0">
                <a:solidFill>
                  <a:schemeClr val="bg1"/>
                </a:solidFill>
              </a:rPr>
              <a:t>реальність</a:t>
            </a:r>
            <a:r>
              <a:rPr lang="ru-RU" dirty="0" smtClean="0">
                <a:solidFill>
                  <a:schemeClr val="bg1"/>
                </a:solidFill>
              </a:rPr>
              <a:t> - на </a:t>
            </a:r>
            <a:r>
              <a:rPr lang="ru-RU" dirty="0" err="1" smtClean="0">
                <a:solidFill>
                  <a:schemeClr val="bg1"/>
                </a:solidFill>
              </a:rPr>
              <a:t>весільному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рушникові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сорочці</a:t>
            </a:r>
            <a:r>
              <a:rPr lang="ru-RU" dirty="0" smtClean="0">
                <a:solidFill>
                  <a:schemeClr val="bg1"/>
                </a:solidFill>
              </a:rPr>
              <a:t> для милого, </a:t>
            </a:r>
            <a:r>
              <a:rPr lang="ru-RU" dirty="0" err="1" smtClean="0">
                <a:solidFill>
                  <a:schemeClr val="bg1"/>
                </a:solidFill>
              </a:rPr>
              <a:t>дитячому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одязі</a:t>
            </a:r>
            <a:r>
              <a:rPr lang="uk-UA" dirty="0" smtClean="0">
                <a:solidFill>
                  <a:schemeClr val="bg1"/>
                </a:solidFill>
              </a:rPr>
              <a:t> та картинах, які оздоблюють наш дім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Найкращі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узори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, яки</a:t>
            </a:r>
            <a:r>
              <a:rPr lang="uk-UA" dirty="0" smtClean="0">
                <a:solidFill>
                  <a:schemeClr val="bg1"/>
                </a:solidFill>
              </a:rPr>
              <a:t>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ні</a:t>
            </a:r>
            <a:r>
              <a:rPr lang="ru-RU" dirty="0" smtClean="0">
                <a:solidFill>
                  <a:schemeClr val="bg1"/>
                </a:solidFill>
              </a:rPr>
              <a:t> в кого не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створювались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вишивались</a:t>
            </a:r>
            <a:r>
              <a:rPr lang="ru-RU" dirty="0" smtClean="0">
                <a:solidFill>
                  <a:schemeClr val="bg1"/>
                </a:solidFill>
              </a:rPr>
              <a:t> для дорогих людей, для </a:t>
            </a:r>
            <a:r>
              <a:rPr lang="ru-RU" dirty="0" err="1" smtClean="0">
                <a:solidFill>
                  <a:schemeClr val="bg1"/>
                </a:solidFill>
              </a:rPr>
              <a:t>особливих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святкових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подій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1.2. Призначення об'єкту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Рушник </a:t>
            </a:r>
            <a:r>
              <a:rPr lang="ru-RU" dirty="0" err="1" smtClean="0">
                <a:solidFill>
                  <a:schemeClr val="bg1"/>
                </a:solidFill>
              </a:rPr>
              <a:t>пройшов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крізь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символізує</a:t>
            </a:r>
            <a:r>
              <a:rPr lang="ru-RU" dirty="0" smtClean="0">
                <a:solidFill>
                  <a:schemeClr val="bg1"/>
                </a:solidFill>
              </a:rPr>
              <a:t> чистоту </a:t>
            </a:r>
            <a:r>
              <a:rPr lang="ru-RU" dirty="0" err="1" smtClean="0">
                <a:solidFill>
                  <a:schemeClr val="bg1"/>
                </a:solidFill>
              </a:rPr>
              <a:t>почуттів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глибину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безмежної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любові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своїх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дітей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хто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черствіє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душею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щедро </a:t>
            </a:r>
            <a:r>
              <a:rPr lang="ru-RU" dirty="0" err="1" smtClean="0">
                <a:solidFill>
                  <a:schemeClr val="bg1"/>
                </a:solidFill>
              </a:rPr>
              <a:t>простелений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далеким </a:t>
            </a:r>
            <a:r>
              <a:rPr lang="ru-RU" dirty="0" err="1" smtClean="0">
                <a:solidFill>
                  <a:schemeClr val="bg1"/>
                </a:solidFill>
              </a:rPr>
              <a:t>друзям</a:t>
            </a:r>
            <a:r>
              <a:rPr lang="ru-RU" dirty="0" smtClean="0">
                <a:solidFill>
                  <a:schemeClr val="bg1"/>
                </a:solidFill>
              </a:rPr>
              <a:t>, гостям, як </a:t>
            </a:r>
            <a:r>
              <a:rPr lang="ru-RU" dirty="0" err="1" smtClean="0">
                <a:solidFill>
                  <a:schemeClr val="bg1"/>
                </a:solidFill>
              </a:rPr>
              <a:t>ознака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великої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любові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щирої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поваги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1.3.Вимоги </a:t>
            </a:r>
            <a:r>
              <a:rPr lang="uk-UA" dirty="0" smtClean="0">
                <a:solidFill>
                  <a:srgbClr val="FFFF00"/>
                </a:solidFill>
              </a:rPr>
              <a:t>до виробу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Вироби, виготовлені з бісеру перуться звичайним порошком при температурі 40 градусів, прасуються з виворітної сторони при низьких </a:t>
            </a:r>
            <a:r>
              <a:rPr lang="uk-UA" dirty="0" err="1" smtClean="0">
                <a:solidFill>
                  <a:srgbClr val="0070C0"/>
                </a:solidFill>
              </a:rPr>
              <a:t>температурах.рушник</a:t>
            </a:r>
            <a:r>
              <a:rPr lang="uk-UA" dirty="0" smtClean="0">
                <a:solidFill>
                  <a:srgbClr val="0070C0"/>
                </a:solidFill>
              </a:rPr>
              <a:t> , вишитий  бісером має відповідати таким вимогам: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uk-UA" dirty="0" smtClean="0">
                <a:solidFill>
                  <a:srgbClr val="0070C0"/>
                </a:solidFill>
              </a:rPr>
              <a:t>мають відповідати вимогам які висуваються до них;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uk-UA" dirty="0" smtClean="0">
                <a:solidFill>
                  <a:srgbClr val="0070C0"/>
                </a:solidFill>
              </a:rPr>
              <a:t>мають інтерпретувати та пропагувати народні традиції;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uk-UA" dirty="0" smtClean="0">
                <a:solidFill>
                  <a:srgbClr val="0070C0"/>
                </a:solidFill>
              </a:rPr>
              <a:t>прищеплювати любов до прекрасного;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45277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Санітарно-гігієнічні вимоги до виробу.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Враховуючи призначення виробу, тканина має бути гігроскопічною та повітропроникною, зберігати форму, бути приємною на дотик, а поєднання кольорів позитивно впливати на людину.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F0"/>
                </a:solidFill>
                <a:effectLst/>
              </a:rPr>
              <a:t>Експлуатаційні вимоги.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3600" dirty="0" smtClean="0">
                <a:solidFill>
                  <a:schemeClr val="bg2">
                    <a:lumMod val="75000"/>
                  </a:schemeClr>
                </a:solidFill>
              </a:rPr>
              <a:t>Виріб повинен легко пратися та прасуватися, оздоблення повинно мати стійке забарвлення. Для виробу рекомендоване ручне прання при низьких температурах, прасування з виворітної сторони виробу.</a:t>
            </a:r>
            <a:endParaRPr lang="ru-RU" sz="36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239000" cy="2232248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C000"/>
                </a:solidFill>
              </a:rPr>
              <a:t>Конструкторський етап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	</a:t>
            </a:r>
            <a:r>
              <a:rPr lang="uk-UA" dirty="0" smtClean="0">
                <a:solidFill>
                  <a:srgbClr val="FFC000"/>
                </a:solidFill>
              </a:rPr>
              <a:t>2.1. Моделі – аналоги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rukodelye.in.ua/images/static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6696744" cy="56579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14630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Вступ. Історичний екскурс.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7239000" cy="460851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uk-UA" b="1" dirty="0" smtClean="0">
                <a:solidFill>
                  <a:schemeClr val="bg1"/>
                </a:solidFill>
              </a:rPr>
              <a:t>. Організаційно – підготовчий етап.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 1.1.Мотивація проекту.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 1.2.Призначення проектованого виробу.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1.3.Вимоги  до виробу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II</a:t>
            </a:r>
            <a:r>
              <a:rPr lang="uk-UA" b="1" dirty="0" smtClean="0">
                <a:solidFill>
                  <a:schemeClr val="bg1"/>
                </a:solidFill>
              </a:rPr>
              <a:t>. Конструкторський етап.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2.1. Моделі - аналоги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2.2. Вибір інструментів і матеріалів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skrynya.net/wp-content/uploads/97205/files/kartina-ruchnoy-raboty-vyshita-biserom-maki-1-97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6632"/>
            <a:ext cx="3672408" cy="4896545"/>
          </a:xfrm>
          <a:prstGeom prst="rect">
            <a:avLst/>
          </a:prstGeom>
          <a:noFill/>
        </p:spPr>
      </p:pic>
      <p:pic>
        <p:nvPicPr>
          <p:cNvPr id="5" name="Picture 5" descr="egg4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548680"/>
            <a:ext cx="223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mat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3212976"/>
            <a:ext cx="22431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Picture 1" descr="E:\2014-04-19 14.46.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92488" cy="4149824"/>
          </a:xfrm>
          <a:prstGeom prst="rect">
            <a:avLst/>
          </a:prstGeom>
          <a:noFill/>
        </p:spPr>
      </p:pic>
      <p:pic>
        <p:nvPicPr>
          <p:cNvPr id="5" name="Picture 6" descr="записная книжка 18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0407" y="-918"/>
            <a:ext cx="3381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SCN22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827859"/>
            <a:ext cx="4032250" cy="30210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pic>
        <p:nvPicPr>
          <p:cNvPr id="5" name="Picture 4" descr="C:\Users\Makkey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-17462"/>
            <a:ext cx="38639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Nd9GcTgqdEGOR1xffhLJIqCaBOe47aeWQxmy0wyoKFTn-1YhxltO4r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6622" y="14287"/>
            <a:ext cx="4238625" cy="2909888"/>
          </a:xfrm>
          <a:prstGeom prst="rect">
            <a:avLst/>
          </a:prstGeom>
          <a:noFill/>
        </p:spPr>
      </p:pic>
      <p:pic>
        <p:nvPicPr>
          <p:cNvPr id="7" name="Picture 10" descr="152604951_1_1000x700_vishivka-bserom-kartina-nzhnst-bogusla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3787" y="2934757"/>
            <a:ext cx="2970213" cy="3960813"/>
          </a:xfrm>
          <a:prstGeom prst="rect">
            <a:avLst/>
          </a:prstGeom>
          <a:noFill/>
        </p:spPr>
      </p:pic>
      <p:pic>
        <p:nvPicPr>
          <p:cNvPr id="8" name="Picture 12" descr="559987_kartina_iz_bise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598" y="2934757"/>
            <a:ext cx="3055937" cy="3732213"/>
          </a:xfrm>
          <a:prstGeom prst="rect">
            <a:avLst/>
          </a:prstGeom>
          <a:noFill/>
        </p:spPr>
      </p:pic>
      <p:pic>
        <p:nvPicPr>
          <p:cNvPr id="9" name="Picture 8" descr="140126481_5_644x461_vishivayu-z-bseru-koni-kartini-rushniki-sorochki-tseni-ot-450grn-rovenskaya-oblas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825" y="2909888"/>
            <a:ext cx="3295650" cy="439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21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C000"/>
                </a:solidFill>
                <a:effectLst/>
              </a:rPr>
              <a:t>1. Аналіз моделей – аналогів.</a:t>
            </a:r>
            <a:endParaRPr lang="ru-RU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Модель, що створена на основі базової моделі, але відрізняється формою деталей чи оздоблення, називають моделлю – аналогом. Використання </a:t>
            </a:r>
            <a:r>
              <a:rPr lang="uk-UA" dirty="0" err="1" smtClean="0">
                <a:solidFill>
                  <a:srgbClr val="7030A0"/>
                </a:solidFill>
              </a:rPr>
              <a:t>моделей–</a:t>
            </a:r>
            <a:r>
              <a:rPr lang="uk-UA" dirty="0" smtClean="0">
                <a:solidFill>
                  <a:srgbClr val="7030A0"/>
                </a:solidFill>
              </a:rPr>
              <a:t> аналогів значно прискорює і здешевлює процес художнього конструювання.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effectLst/>
              </a:rPr>
              <a:t>Опис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зовнішнього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/>
              </a:rPr>
              <a:t>вигляду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7030A0"/>
                </a:solidFill>
              </a:rPr>
              <a:t>Назва виробу:</a:t>
            </a:r>
            <a:r>
              <a:rPr lang="uk-UA" dirty="0" smtClean="0">
                <a:solidFill>
                  <a:srgbClr val="7030A0"/>
                </a:solidFill>
              </a:rPr>
              <a:t> українська </a:t>
            </a:r>
            <a:r>
              <a:rPr lang="uk-UA" dirty="0" err="1" smtClean="0">
                <a:solidFill>
                  <a:srgbClr val="7030A0"/>
                </a:solidFill>
              </a:rPr>
              <a:t>сім”я</a:t>
            </a:r>
            <a:r>
              <a:rPr lang="uk-UA" dirty="0" smtClean="0">
                <a:solidFill>
                  <a:srgbClr val="7030A0"/>
                </a:solidFill>
              </a:rPr>
              <a:t>,вишита  різнокольоровим бісером на  вишивальній тканині. Використано бісер двадцяти кольорів: жовтий, світло-зелений, темно-зелений, рожевий,голубий,синій,чорний,коричневий,білий,червоний,сірий,фіолетовий.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28656" cy="163444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2"/>
                </a:solidFill>
                <a:effectLst/>
              </a:rPr>
              <a:t>2.2. Вибір інструментів та матеріалів.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Інструменти та обладнання: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i="1" dirty="0" smtClean="0">
                <a:solidFill>
                  <a:srgbClr val="FF0000"/>
                </a:solidFill>
              </a:rPr>
              <a:t>для ручних робіт – </a:t>
            </a:r>
            <a:r>
              <a:rPr lang="uk-UA" dirty="0" smtClean="0">
                <a:solidFill>
                  <a:srgbClr val="FF0000"/>
                </a:solidFill>
              </a:rPr>
              <a:t>обладнане робоче місце з робочою коробкою;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i="1" dirty="0" smtClean="0">
                <a:solidFill>
                  <a:srgbClr val="FF0000"/>
                </a:solidFill>
              </a:rPr>
              <a:t>для ВТО – </a:t>
            </a:r>
            <a:r>
              <a:rPr lang="uk-UA" dirty="0" smtClean="0">
                <a:solidFill>
                  <a:srgbClr val="FF0000"/>
                </a:solidFill>
              </a:rPr>
              <a:t>обладнане робоче місце.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Вибір оздоблення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Для оздоблення нашої моделі пропонуються наступні декоративні елементи: бісер.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Вибір швейних ниток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Вибір ниток залежить від характеру операції, що виконується, товщини голки, тканини і якості оздоблювального матеріалу. Для виготовлення даного виробу рекомендуємо використовувати швейні нитки із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поліестру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100%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Вибір обладнання та інструментів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Набір голок  ,бісер , ножиці, нитки,схема для вишивки.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5143500" cy="4481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009345" cy="455982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9708"/>
            <a:ext cx="3100938" cy="2554187"/>
          </a:xfrm>
        </p:spPr>
      </p:pic>
    </p:spTree>
    <p:extLst>
      <p:ext uri="{BB962C8B-B14F-4D97-AF65-F5344CB8AC3E}">
        <p14:creationId xmlns:p14="http://schemas.microsoft.com/office/powerpoint/2010/main" val="125216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4598">
            <a:off x="483631" y="901357"/>
            <a:ext cx="3832466" cy="50461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9323">
            <a:off x="4655508" y="418256"/>
            <a:ext cx="3960440" cy="51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532440" cy="5341208"/>
          </a:xfrm>
        </p:spPr>
        <p:txBody>
          <a:bodyPr>
            <a:normAutofit/>
          </a:bodyPr>
          <a:lstStyle/>
          <a:p>
            <a:r>
              <a:rPr lang="uk-UA" sz="8800" dirty="0" smtClean="0">
                <a:solidFill>
                  <a:schemeClr val="tx1"/>
                </a:solidFill>
              </a:rPr>
              <a:t>Технологічний етап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III</a:t>
            </a:r>
            <a:r>
              <a:rPr lang="uk-UA" b="1" dirty="0" smtClean="0">
                <a:solidFill>
                  <a:schemeClr val="bg1"/>
                </a:solidFill>
              </a:rPr>
              <a:t>. Технологічний етап.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3.1. Технологічна послідовність виготовлення виробу.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3.2.  Виготовлення виробу.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 3.3.  Кінцева обробка виробу.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VI</a:t>
            </a:r>
            <a:r>
              <a:rPr lang="uk-UA" b="1" dirty="0" smtClean="0">
                <a:solidFill>
                  <a:schemeClr val="bg1"/>
                </a:solidFill>
              </a:rPr>
              <a:t>. Економічний  етап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VII. Заключний етап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Технологічна послідовність виготовлення виробу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1.  Підготувати вишивальну тканину до роботи.                                                                       2. Підготувати малюнок  враховуючи його розміщення    на тканині.                                           3. Вишити малюнок на тканині  за схемою у додатку.                                                                                                             4.  Після завершення роботи оформити презентацію.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Основні прийоми вишивання бісером.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Бісер, стеклярус, блискітки та намисто застосовують у виши­ванні виробів, які не потребують частого прання та хімічного чищення.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Основою для вишивок намистом і бісером є полотно, льон, льон з лавсаном, грубий шовк, оксамит, атлас, шерсть, сук­но. Нитки застосовують міцні, щоб намистинки не перетира­ли їх, вощені та під колір тканини виробу. Намистинки треба брати з великими отворами, крізь які легко проходять голка з ниткою.</a:t>
            </a:r>
            <a:endParaRPr lang="ru-RU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76672"/>
            <a:ext cx="6526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3.3</a:t>
            </a:r>
            <a:r>
              <a:rPr lang="uk-UA" sz="2400" dirty="0">
                <a:solidFill>
                  <a:srgbClr val="FF0000"/>
                </a:solidFill>
              </a:rPr>
              <a:t>. </a:t>
            </a:r>
            <a:r>
              <a:rPr lang="uk-UA" sz="4400" dirty="0">
                <a:solidFill>
                  <a:srgbClr val="FF0000"/>
                </a:solidFill>
              </a:rPr>
              <a:t>Виготовлення виробу</a:t>
            </a:r>
            <a:r>
              <a:rPr lang="uk-UA" sz="3600" dirty="0">
                <a:solidFill>
                  <a:schemeClr val="bg1"/>
                </a:solidFill>
              </a:rPr>
              <a:t>. 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0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r>
              <a:rPr lang="uk-UA" sz="3600" dirty="0" smtClean="0">
                <a:solidFill>
                  <a:schemeClr val="bg1"/>
                </a:solidFill>
              </a:rPr>
              <a:t>Техніка вишивання намистом і бісером не дуже складна, але потребує навичок і кмітливості. Основна умова — бісеринки під час вишивання мають лягати рівно, з однаковим нахилом і на однаковій відстані.</a:t>
            </a:r>
            <a:endParaRPr lang="ru-RU" sz="3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3.4 Кінцева обробка виробу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1. Видалити усі кінці ниток, перевірити закріплення з вивороту  та відповідність до схеми.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2 Пропрасувати виріб.                                                                                                                                         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2331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Маркетингове дослідження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34888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800" dirty="0">
                <a:solidFill>
                  <a:schemeClr val="bg1"/>
                </a:solidFill>
              </a:rPr>
              <a:t>Даний </a:t>
            </a:r>
            <a:r>
              <a:rPr lang="ru-RU" altLang="ru-RU" sz="2800" dirty="0" err="1">
                <a:solidFill>
                  <a:schemeClr val="bg1"/>
                </a:solidFill>
              </a:rPr>
              <a:t>виріб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може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продаватись</a:t>
            </a:r>
            <a:r>
              <a:rPr lang="ru-RU" altLang="ru-RU" sz="2800" dirty="0">
                <a:solidFill>
                  <a:schemeClr val="bg1"/>
                </a:solidFill>
              </a:rPr>
              <a:t> в </a:t>
            </a:r>
            <a:r>
              <a:rPr lang="ru-RU" altLang="ru-RU" sz="2800" dirty="0" err="1">
                <a:solidFill>
                  <a:schemeClr val="bg1"/>
                </a:solidFill>
              </a:rPr>
              <a:t>сувенірних</a:t>
            </a:r>
            <a:r>
              <a:rPr lang="ru-RU" altLang="ru-RU" sz="2800" dirty="0">
                <a:solidFill>
                  <a:schemeClr val="bg1"/>
                </a:solidFill>
              </a:rPr>
              <a:t> магазинах, на ринках, в магазинах для </a:t>
            </a:r>
            <a:r>
              <a:rPr lang="ru-RU" altLang="ru-RU" sz="2800" dirty="0" err="1">
                <a:solidFill>
                  <a:schemeClr val="bg1"/>
                </a:solidFill>
              </a:rPr>
              <a:t>рукоділля</a:t>
            </a:r>
            <a:r>
              <a:rPr lang="ru-RU" altLang="ru-RU" sz="28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</a:rPr>
              <a:t>   </a:t>
            </a:r>
            <a:r>
              <a:rPr lang="ru-RU" altLang="ru-RU" sz="2800" dirty="0" err="1">
                <a:solidFill>
                  <a:schemeClr val="bg1"/>
                </a:solidFill>
              </a:rPr>
              <a:t>Потенційними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покупцями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можуть</a:t>
            </a:r>
            <a:r>
              <a:rPr lang="ru-RU" altLang="ru-RU" sz="2800" dirty="0">
                <a:solidFill>
                  <a:schemeClr val="bg1"/>
                </a:solidFill>
              </a:rPr>
              <a:t> бути люди, </a:t>
            </a:r>
            <a:r>
              <a:rPr lang="ru-RU" altLang="ru-RU" sz="2800" dirty="0" err="1">
                <a:solidFill>
                  <a:schemeClr val="bg1"/>
                </a:solidFill>
              </a:rPr>
              <a:t>які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колекціонують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вишиті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вироби</a:t>
            </a:r>
            <a:r>
              <a:rPr lang="ru-RU" altLang="ru-RU" sz="2800" dirty="0">
                <a:solidFill>
                  <a:schemeClr val="bg1"/>
                </a:solidFill>
              </a:rPr>
              <a:t>, люди , </a:t>
            </a:r>
            <a:r>
              <a:rPr lang="ru-RU" altLang="ru-RU" sz="2800" dirty="0" err="1">
                <a:solidFill>
                  <a:schemeClr val="bg1"/>
                </a:solidFill>
              </a:rPr>
              <a:t>які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хочуть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оздобити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свій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будинок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вишивкою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чи</a:t>
            </a:r>
            <a:r>
              <a:rPr lang="ru-RU" altLang="ru-RU" sz="2800" dirty="0">
                <a:solidFill>
                  <a:schemeClr val="bg1"/>
                </a:solidFill>
              </a:rPr>
              <a:t> просто </a:t>
            </a:r>
            <a:r>
              <a:rPr lang="ru-RU" altLang="ru-RU" sz="2800" dirty="0" err="1">
                <a:solidFill>
                  <a:schemeClr val="bg1"/>
                </a:solidFill>
              </a:rPr>
              <a:t>ті</a:t>
            </a:r>
            <a:r>
              <a:rPr lang="ru-RU" altLang="ru-RU" sz="2800" dirty="0">
                <a:solidFill>
                  <a:schemeClr val="bg1"/>
                </a:solidFill>
              </a:rPr>
              <a:t>, </a:t>
            </a:r>
            <a:r>
              <a:rPr lang="ru-RU" altLang="ru-RU" sz="2800" dirty="0" err="1">
                <a:solidFill>
                  <a:schemeClr val="bg1"/>
                </a:solidFill>
              </a:rPr>
              <a:t>хто</a:t>
            </a:r>
            <a:r>
              <a:rPr lang="ru-RU" altLang="ru-RU" sz="2800" dirty="0">
                <a:solidFill>
                  <a:schemeClr val="bg1"/>
                </a:solidFill>
              </a:rPr>
              <a:t> любить </a:t>
            </a:r>
            <a:r>
              <a:rPr lang="ru-RU" altLang="ru-RU" sz="2800" dirty="0" err="1">
                <a:solidFill>
                  <a:schemeClr val="bg1"/>
                </a:solidFill>
              </a:rPr>
              <a:t>вироби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ручної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роботи</a:t>
            </a:r>
            <a:r>
              <a:rPr lang="ru-RU" altLang="ru-RU" sz="28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ru-RU" altLang="ru-RU" sz="2800" dirty="0">
                <a:solidFill>
                  <a:schemeClr val="bg1"/>
                </a:solidFill>
              </a:rPr>
              <a:t>   </a:t>
            </a:r>
            <a:r>
              <a:rPr lang="ru-RU" altLang="ru-RU" sz="2800" dirty="0" err="1">
                <a:solidFill>
                  <a:schemeClr val="bg1"/>
                </a:solidFill>
              </a:rPr>
              <a:t>Вишивка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може</a:t>
            </a:r>
            <a:r>
              <a:rPr lang="ru-RU" altLang="ru-RU" sz="2800" dirty="0">
                <a:solidFill>
                  <a:schemeClr val="bg1"/>
                </a:solidFill>
              </a:rPr>
              <a:t> бути </a:t>
            </a:r>
            <a:r>
              <a:rPr lang="ru-RU" altLang="ru-RU" sz="2800" dirty="0" err="1">
                <a:solidFill>
                  <a:schemeClr val="bg1"/>
                </a:solidFill>
              </a:rPr>
              <a:t>чудовим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</a:rPr>
              <a:t>подарунком</a:t>
            </a:r>
            <a:r>
              <a:rPr lang="ru-RU" altLang="ru-RU" sz="2800" dirty="0">
                <a:solidFill>
                  <a:schemeClr val="bg1"/>
                </a:solidFill>
              </a:rPr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1986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97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Завершальний  аналітичний етап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((</a:t>
            </a:r>
            <a:r>
              <a:rPr lang="uk-UA" sz="4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Економічне дослідження))</a:t>
            </a:r>
            <a:r>
              <a:rPr lang="uk-UA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/>
            </a:r>
            <a:br>
              <a:rPr lang="uk-UA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5544656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00964"/>
              </p:ext>
            </p:extLst>
          </p:nvPr>
        </p:nvGraphicFramePr>
        <p:xfrm>
          <a:off x="1043608" y="2042228"/>
          <a:ext cx="6336704" cy="4752134"/>
        </p:xfrm>
        <a:graphic>
          <a:graphicData uri="http://schemas.openxmlformats.org/drawingml/2006/table">
            <a:tbl>
              <a:tblPr/>
              <a:tblGrid>
                <a:gridCol w="879310"/>
                <a:gridCol w="1960771"/>
                <a:gridCol w="165898"/>
                <a:gridCol w="2137934"/>
                <a:gridCol w="1192791"/>
              </a:tblGrid>
              <a:tr h="141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п/</a:t>
                      </a:r>
                      <a:r>
                        <a:rPr lang="uk-UA" sz="18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Матеріал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Вар-тість</a:t>
                      </a: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витрат.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(грн.)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Вишивальне полотно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34Х56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uk-UA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Бісер</a:t>
                      </a:r>
                      <a:endParaRPr lang="ru-RU" sz="1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Голки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2.00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Коробочка</a:t>
                      </a:r>
                      <a:r>
                        <a:rPr lang="uk-UA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бісеру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Нитки №40</a:t>
                      </a:r>
                      <a:endParaRPr lang="ru-RU" sz="18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2.00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Всього: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141грн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421" marR="674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25807"/>
            <a:ext cx="585243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Розрахунок витрат матеріалів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5606" name="Rectangle 6"/>
          <p:cNvSpPr>
            <a:spLocks noGrp="1" noChangeArrowheads="1"/>
          </p:cNvSpPr>
          <p:nvPr>
            <p:ph idx="1"/>
          </p:nvPr>
        </p:nvSpPr>
        <p:spPr>
          <a:xfrm>
            <a:off x="1187450" y="27813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dirty="0" smtClean="0">
                <a:solidFill>
                  <a:srgbClr val="663300"/>
                </a:solidFill>
              </a:rPr>
              <a:t>   </a:t>
            </a:r>
            <a:r>
              <a:rPr lang="ru-RU" altLang="ru-RU" dirty="0" err="1" smtClean="0">
                <a:solidFill>
                  <a:srgbClr val="663300"/>
                </a:solidFill>
              </a:rPr>
              <a:t>Сайти</a:t>
            </a:r>
            <a:r>
              <a:rPr lang="ru-RU" altLang="ru-RU" dirty="0" smtClean="0">
                <a:solidFill>
                  <a:srgbClr val="663300"/>
                </a:solidFill>
              </a:rPr>
              <a:t> в </a:t>
            </a:r>
            <a:r>
              <a:rPr lang="ru-RU" altLang="ru-RU" dirty="0" err="1" smtClean="0">
                <a:solidFill>
                  <a:srgbClr val="663300"/>
                </a:solidFill>
              </a:rPr>
              <a:t>Iнтернеті</a:t>
            </a:r>
            <a:r>
              <a:rPr lang="ru-RU" altLang="ru-RU" dirty="0" smtClean="0">
                <a:solidFill>
                  <a:srgbClr val="663300"/>
                </a:solidFill>
              </a:rPr>
              <a:t>:</a:t>
            </a:r>
          </a:p>
          <a:p>
            <a:r>
              <a:rPr lang="ru-RU" altLang="ru-RU" dirty="0" smtClean="0">
                <a:solidFill>
                  <a:srgbClr val="663300"/>
                </a:solidFill>
              </a:rPr>
              <a:t>www.mojahata.com.ua</a:t>
            </a:r>
          </a:p>
          <a:p>
            <a:r>
              <a:rPr lang="ru-RU" altLang="ru-RU" dirty="0" smtClean="0">
                <a:solidFill>
                  <a:srgbClr val="663300"/>
                </a:solidFill>
              </a:rPr>
              <a:t>www.wikipedia.com.ua</a:t>
            </a:r>
          </a:p>
          <a:p>
            <a:r>
              <a:rPr lang="ru-RU" altLang="ru-RU" dirty="0" smtClean="0">
                <a:solidFill>
                  <a:srgbClr val="663300"/>
                </a:solidFill>
              </a:rPr>
              <a:t>www.odjah.org.ua</a:t>
            </a:r>
          </a:p>
          <a:p>
            <a:r>
              <a:rPr lang="ru-RU" altLang="ru-RU" dirty="0" smtClean="0">
                <a:solidFill>
                  <a:srgbClr val="663300"/>
                </a:solidFill>
              </a:rPr>
              <a:t>www.ank.in.ua</a:t>
            </a:r>
          </a:p>
          <a:p>
            <a:endParaRPr lang="uk-UA" altLang="ru-RU" dirty="0" smtClean="0">
              <a:solidFill>
                <a:srgbClr val="663300"/>
              </a:solidFill>
            </a:endParaRP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1979613" y="692150"/>
            <a:ext cx="5040312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Список використаної</a:t>
            </a:r>
          </a:p>
          <a:p>
            <a:pPr algn="ctr"/>
            <a:r>
              <a:rPr lang="uk-UA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літератури</a:t>
            </a:r>
          </a:p>
        </p:txBody>
      </p:sp>
    </p:spTree>
    <p:extLst>
      <p:ext uri="{BB962C8B-B14F-4D97-AF65-F5344CB8AC3E}">
        <p14:creationId xmlns:p14="http://schemas.microsoft.com/office/powerpoint/2010/main" val="222657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  <p:bldP spid="256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914360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Вступ.Історичний</a:t>
            </a:r>
            <a:r>
              <a:rPr lang="uk-UA" dirty="0" smtClean="0">
                <a:solidFill>
                  <a:schemeClr val="tx1"/>
                </a:solidFill>
              </a:rPr>
              <a:t> екскурс.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Вишивка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найпоширеніший</a:t>
            </a:r>
            <a:r>
              <a:rPr lang="ru-RU" dirty="0" smtClean="0">
                <a:solidFill>
                  <a:schemeClr val="bg1"/>
                </a:solidFill>
              </a:rPr>
              <a:t> вид народного декоративно-прикладного </a:t>
            </a:r>
            <a:r>
              <a:rPr lang="ru-RU" dirty="0" err="1" smtClean="0">
                <a:solidFill>
                  <a:schemeClr val="bg1"/>
                </a:solidFill>
              </a:rPr>
              <a:t>мистецтва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орнаментальне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сюжетне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зображення</a:t>
            </a:r>
            <a:r>
              <a:rPr lang="ru-RU" dirty="0" smtClean="0">
                <a:solidFill>
                  <a:schemeClr val="bg1"/>
                </a:solidFill>
              </a:rPr>
              <a:t> на тканинах, </a:t>
            </a:r>
            <a:r>
              <a:rPr lang="ru-RU" dirty="0" err="1" smtClean="0">
                <a:solidFill>
                  <a:schemeClr val="bg1"/>
                </a:solidFill>
              </a:rPr>
              <a:t>шкірі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виконане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машинними</a:t>
            </a:r>
            <a:r>
              <a:rPr lang="ru-RU" dirty="0" smtClean="0">
                <a:solidFill>
                  <a:schemeClr val="bg1"/>
                </a:solidFill>
              </a:rPr>
              <a:t> швами. </a:t>
            </a:r>
            <a:r>
              <a:rPr lang="ru-RU" dirty="0" err="1" smtClean="0">
                <a:solidFill>
                  <a:schemeClr val="bg1"/>
                </a:solidFill>
              </a:rPr>
              <a:t>Дивовижне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художньо-емоційних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рішень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вишивки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зумовлене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різнотиповістю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технік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виконання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орнаментів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композицій</a:t>
            </a:r>
            <a:r>
              <a:rPr lang="ru-RU" dirty="0" smtClean="0">
                <a:solidFill>
                  <a:schemeClr val="bg1"/>
                </a:solidFill>
              </a:rPr>
              <a:t>, колориту,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численні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локальні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Художнє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обдарування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dirty="0" smtClean="0">
                <a:solidFill>
                  <a:schemeClr val="bg1"/>
                </a:solidFill>
              </a:rPr>
              <a:t> народу, </a:t>
            </a:r>
            <a:r>
              <a:rPr lang="ru-RU" dirty="0" err="1" smtClean="0">
                <a:solidFill>
                  <a:schemeClr val="bg1"/>
                </a:solidFill>
              </a:rPr>
              <a:t>вершини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хисту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повну</a:t>
            </a:r>
            <a:r>
              <a:rPr lang="ru-RU" dirty="0" smtClean="0">
                <a:solidFill>
                  <a:schemeClr val="bg1"/>
                </a:solidFill>
              </a:rPr>
              <a:t> силу </a:t>
            </a:r>
            <a:r>
              <a:rPr lang="ru-RU" dirty="0" err="1" smtClean="0">
                <a:solidFill>
                  <a:schemeClr val="bg1"/>
                </a:solidFill>
              </a:rPr>
              <a:t>виявлені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вишитих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творах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Немає</a:t>
            </a:r>
            <a:r>
              <a:rPr lang="ru-RU" dirty="0" smtClean="0">
                <a:solidFill>
                  <a:schemeClr val="bg1"/>
                </a:solidFill>
              </a:rPr>
              <a:t> меж </a:t>
            </a:r>
            <a:r>
              <a:rPr lang="ru-RU" dirty="0" err="1" smtClean="0">
                <a:solidFill>
                  <a:schemeClr val="bg1"/>
                </a:solidFill>
              </a:rPr>
              <a:t>розмаїттю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їхніх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художньо-виражальних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засобів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Вишивка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завжди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була</a:t>
            </a:r>
            <a:r>
              <a:rPr lang="ru-RU" i="1" dirty="0" smtClean="0">
                <a:solidFill>
                  <a:schemeClr val="bg1"/>
                </a:solidFill>
              </a:rPr>
              <a:t> одним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найулюбленіших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способів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прикрашання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одягу</a:t>
            </a:r>
            <a:r>
              <a:rPr lang="ru-RU" i="1" dirty="0" smtClean="0">
                <a:solidFill>
                  <a:schemeClr val="bg1"/>
                </a:solidFill>
              </a:rPr>
              <a:t>, а </a:t>
            </a:r>
            <a:r>
              <a:rPr lang="ru-RU" i="1" dirty="0" err="1" smtClean="0">
                <a:solidFill>
                  <a:schemeClr val="bg1"/>
                </a:solidFill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різноманітних</a:t>
            </a:r>
            <a:r>
              <a:rPr lang="ru-RU" i="1" dirty="0" smtClean="0">
                <a:solidFill>
                  <a:schemeClr val="bg1"/>
                </a:solidFill>
              </a:rPr>
              <a:t> речей </a:t>
            </a:r>
            <a:r>
              <a:rPr lang="ru-RU" i="1" dirty="0" err="1" smtClean="0">
                <a:solidFill>
                  <a:schemeClr val="bg1"/>
                </a:solidFill>
              </a:rPr>
              <a:t>домашнього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вжитку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За </a:t>
            </a:r>
            <a:r>
              <a:rPr lang="ru-RU" i="1" dirty="0" err="1" smtClean="0">
                <a:solidFill>
                  <a:schemeClr val="bg1"/>
                </a:solidFill>
              </a:rPr>
              <a:t>своїм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призначенням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усі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вишивки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можна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поділити</a:t>
            </a:r>
            <a:r>
              <a:rPr lang="ru-RU" i="1" dirty="0" smtClean="0">
                <a:solidFill>
                  <a:schemeClr val="bg1"/>
                </a:solidFill>
              </a:rPr>
              <a:t> на </a:t>
            </a:r>
            <a:r>
              <a:rPr lang="ru-RU" i="1" dirty="0" err="1" smtClean="0">
                <a:solidFill>
                  <a:schemeClr val="bg1"/>
                </a:solidFill>
              </a:rPr>
              <a:t>дві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групи</a:t>
            </a:r>
            <a:r>
              <a:rPr lang="ru-RU" i="1" dirty="0" smtClean="0">
                <a:solidFill>
                  <a:schemeClr val="bg1"/>
                </a:solidFill>
              </a:rPr>
              <a:t>: для </a:t>
            </a:r>
            <a:r>
              <a:rPr lang="ru-RU" i="1" dirty="0" err="1" smtClean="0">
                <a:solidFill>
                  <a:schemeClr val="bg1"/>
                </a:solidFill>
              </a:rPr>
              <a:t>оформлення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одягу</a:t>
            </a:r>
            <a:r>
              <a:rPr lang="ru-RU" i="1" dirty="0" smtClean="0">
                <a:solidFill>
                  <a:schemeClr val="bg1"/>
                </a:solidFill>
              </a:rPr>
              <a:t>: та </a:t>
            </a:r>
            <a:r>
              <a:rPr lang="ru-RU" i="1" dirty="0" err="1" smtClean="0">
                <a:solidFill>
                  <a:schemeClr val="bg1"/>
                </a:solidFill>
              </a:rPr>
              <a:t>побутових</a:t>
            </a:r>
            <a:r>
              <a:rPr lang="ru-RU" i="1" dirty="0" smtClean="0">
                <a:solidFill>
                  <a:schemeClr val="bg1"/>
                </a:solidFill>
              </a:rPr>
              <a:t> речей. </a:t>
            </a:r>
            <a:r>
              <a:rPr lang="ru-RU" i="1" dirty="0" err="1" smtClean="0">
                <a:solidFill>
                  <a:schemeClr val="bg1"/>
                </a:solidFill>
              </a:rPr>
              <a:t>Вишивки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першої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групи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мають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здебільшого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орнаментально-рапортну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побудову</a:t>
            </a:r>
            <a:r>
              <a:rPr lang="ru-RU" i="1" dirty="0" smtClean="0">
                <a:solidFill>
                  <a:schemeClr val="bg1"/>
                </a:solidFill>
              </a:rPr>
              <a:t>, для </a:t>
            </a:r>
            <a:r>
              <a:rPr lang="ru-RU" i="1" dirty="0" err="1" smtClean="0">
                <a:solidFill>
                  <a:schemeClr val="bg1"/>
                </a:solidFill>
              </a:rPr>
              <a:t>чого</a:t>
            </a:r>
            <a:r>
              <a:rPr lang="ru-RU" i="1" dirty="0" smtClean="0">
                <a:solidFill>
                  <a:schemeClr val="bg1"/>
                </a:solidFill>
              </a:rPr>
              <a:t> створено </a:t>
            </a:r>
            <a:r>
              <a:rPr lang="ru-RU" i="1" dirty="0" err="1" smtClean="0">
                <a:solidFill>
                  <a:schemeClr val="bg1"/>
                </a:solidFill>
              </a:rPr>
              <a:t>безліч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різноманітних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швів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Вишивки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другої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групи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можуть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мати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ще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образотворчий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зміст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декоративно-тематичного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спрямування</a:t>
            </a:r>
            <a:r>
              <a:rPr lang="ru-RU" i="1" dirty="0" smtClean="0">
                <a:solidFill>
                  <a:schemeClr val="bg1"/>
                </a:solidFill>
              </a:rPr>
              <a:t>. Тому </a:t>
            </a:r>
            <a:r>
              <a:rPr lang="ru-RU" i="1" dirty="0" err="1" smtClean="0">
                <a:solidFill>
                  <a:schemeClr val="bg1"/>
                </a:solidFill>
              </a:rPr>
              <a:t>важливо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вибираючи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чи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створюючи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зразок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вишивки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знайти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художню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єдність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зробити</a:t>
            </a:r>
            <a:r>
              <a:rPr lang="ru-RU" i="1" dirty="0" smtClean="0">
                <a:solidFill>
                  <a:schemeClr val="bg1"/>
                </a:solidFill>
              </a:rPr>
              <a:t> красивою не </a:t>
            </a:r>
            <a:r>
              <a:rPr lang="ru-RU" i="1" dirty="0" err="1" smtClean="0">
                <a:solidFill>
                  <a:schemeClr val="bg1"/>
                </a:solidFill>
              </a:rPr>
              <a:t>лише</a:t>
            </a:r>
            <a:r>
              <a:rPr lang="ru-RU" i="1" dirty="0" smtClean="0">
                <a:solidFill>
                  <a:schemeClr val="bg1"/>
                </a:solidFill>
              </a:rPr>
              <a:t> саму </a:t>
            </a:r>
            <a:r>
              <a:rPr lang="ru-RU" i="1" dirty="0" err="1" smtClean="0">
                <a:solidFill>
                  <a:schemeClr val="bg1"/>
                </a:solidFill>
              </a:rPr>
              <a:t>вишивку</a:t>
            </a:r>
            <a:r>
              <a:rPr lang="ru-RU" i="1" dirty="0" smtClean="0">
                <a:solidFill>
                  <a:schemeClr val="bg1"/>
                </a:solidFill>
              </a:rPr>
              <a:t>, а </a:t>
            </a:r>
            <a:r>
              <a:rPr lang="ru-RU" i="1" dirty="0" err="1" smtClean="0">
                <a:solidFill>
                  <a:schemeClr val="bg1"/>
                </a:solidFill>
              </a:rPr>
              <a:t>й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прикрасити</a:t>
            </a:r>
            <a:r>
              <a:rPr lang="ru-RU" i="1" dirty="0" smtClean="0">
                <a:solidFill>
                  <a:schemeClr val="bg1"/>
                </a:solidFill>
              </a:rPr>
              <a:t> предмет у </a:t>
            </a:r>
            <a:r>
              <a:rPr lang="ru-RU" i="1" dirty="0" err="1" smtClean="0">
                <a:solidFill>
                  <a:schemeClr val="bg1"/>
                </a:solidFill>
              </a:rPr>
              <a:t>цільому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зберегти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його</a:t>
            </a:r>
            <a:r>
              <a:rPr lang="ru-RU" i="1" dirty="0" smtClean="0">
                <a:solidFill>
                  <a:schemeClr val="bg1"/>
                </a:solidFill>
              </a:rPr>
              <a:t> красу в </a:t>
            </a:r>
            <a:r>
              <a:rPr lang="ru-RU" i="1" dirty="0" err="1" smtClean="0">
                <a:solidFill>
                  <a:schemeClr val="bg1"/>
                </a:solidFill>
              </a:rPr>
              <a:t>співіснуванні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іншими</a:t>
            </a:r>
            <a:r>
              <a:rPr lang="ru-RU" i="1" dirty="0" smtClean="0">
                <a:solidFill>
                  <a:schemeClr val="bg1"/>
                </a:solidFill>
              </a:rPr>
              <a:t> предметами. </a:t>
            </a:r>
            <a:r>
              <a:rPr lang="ru-RU" i="1" dirty="0" err="1" smtClean="0">
                <a:solidFill>
                  <a:schemeClr val="bg1"/>
                </a:solidFill>
              </a:rPr>
              <a:t>Завжди</a:t>
            </a:r>
            <a:r>
              <a:rPr lang="ru-RU" i="1" dirty="0" smtClean="0">
                <a:solidFill>
                  <a:schemeClr val="bg1"/>
                </a:solidFill>
              </a:rPr>
              <a:t> треба </a:t>
            </a:r>
            <a:r>
              <a:rPr lang="ru-RU" i="1" dirty="0" err="1" smtClean="0">
                <a:solidFill>
                  <a:schemeClr val="bg1"/>
                </a:solidFill>
              </a:rPr>
              <a:t>враховувати</a:t>
            </a:r>
            <a:r>
              <a:rPr lang="ru-RU" i="1" dirty="0" smtClean="0">
                <a:solidFill>
                  <a:schemeClr val="bg1"/>
                </a:solidFill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</a:rPr>
              <a:t>щоб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кольори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вишивки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контрасно</a:t>
            </a:r>
            <a:r>
              <a:rPr lang="ru-RU" i="1" dirty="0" smtClean="0">
                <a:solidFill>
                  <a:schemeClr val="bg1"/>
                </a:solidFill>
              </a:rPr>
              <a:t> як тонально, </a:t>
            </a:r>
            <a:r>
              <a:rPr lang="ru-RU" i="1" dirty="0" err="1" smtClean="0">
                <a:solidFill>
                  <a:schemeClr val="bg1"/>
                </a:solidFill>
              </a:rPr>
              <a:t>але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обов’язково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гармонійно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поєднувалися</a:t>
            </a:r>
            <a:r>
              <a:rPr lang="ru-RU" i="1" dirty="0" smtClean="0">
                <a:solidFill>
                  <a:schemeClr val="bg1"/>
                </a:solidFill>
              </a:rPr>
              <a:t> як </a:t>
            </a:r>
            <a:r>
              <a:rPr lang="ru-RU" i="1" dirty="0" err="1" smtClean="0">
                <a:solidFill>
                  <a:schemeClr val="bg1"/>
                </a:solidFill>
              </a:rPr>
              <a:t>між</a:t>
            </a:r>
            <a:r>
              <a:rPr lang="ru-RU" i="1" dirty="0" smtClean="0">
                <a:solidFill>
                  <a:schemeClr val="bg1"/>
                </a:solidFill>
              </a:rPr>
              <a:t> собою, так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 фоном </a:t>
            </a:r>
            <a:r>
              <a:rPr lang="ru-RU" i="1" dirty="0" err="1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приємно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вписувалися</a:t>
            </a:r>
            <a:r>
              <a:rPr lang="ru-RU" i="1" dirty="0" smtClean="0">
                <a:solidFill>
                  <a:schemeClr val="bg1"/>
                </a:solidFill>
              </a:rPr>
              <a:t> у </a:t>
            </a:r>
            <a:r>
              <a:rPr lang="ru-RU" i="1" dirty="0" err="1" smtClean="0">
                <a:solidFill>
                  <a:schemeClr val="bg1"/>
                </a:solidFill>
              </a:rPr>
              <a:t>загальний</a:t>
            </a:r>
            <a:r>
              <a:rPr lang="ru-RU" i="1" dirty="0" smtClean="0">
                <a:solidFill>
                  <a:schemeClr val="bg1"/>
                </a:solidFill>
              </a:rPr>
              <a:t> колорит </a:t>
            </a:r>
            <a:r>
              <a:rPr lang="ru-RU" i="1" dirty="0" err="1" smtClean="0">
                <a:solidFill>
                  <a:schemeClr val="bg1"/>
                </a:solidFill>
              </a:rPr>
              <a:t>одягу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або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інтер’єру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84235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Вишивка бісером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Нашим проектом є вишивка </a:t>
            </a:r>
            <a:r>
              <a:rPr lang="uk-UA" dirty="0" err="1" smtClean="0">
                <a:solidFill>
                  <a:schemeClr val="bg1"/>
                </a:solidFill>
              </a:rPr>
              <a:t>бісеро</a:t>
            </a:r>
            <a:r>
              <a:rPr lang="ru-RU" dirty="0" smtClean="0">
                <a:solidFill>
                  <a:schemeClr val="bg1"/>
                </a:solidFill>
              </a:rPr>
              <a:t>м пасхального рушника.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Вишивка бісером виникла 6 тисяч років тому в Фінікії, про що розповідає легенда: фінікійські моряки, везучи з Африки вантаж соди, висадилися на нічліг і обклали багаття не каменями, а шматками соди, і на ранок вони знайшли в золі злиток, прозорий і дуже твердий.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</a:t>
            </a:r>
            <a:r>
              <a:rPr lang="ru-RU" dirty="0" smtClean="0">
                <a:solidFill>
                  <a:schemeClr val="bg1"/>
                </a:solidFill>
              </a:rPr>
              <a:t> почали </a:t>
            </a:r>
            <a:r>
              <a:rPr lang="ru-RU" dirty="0" err="1" smtClean="0">
                <a:solidFill>
                  <a:schemeClr val="bg1"/>
                </a:solidFill>
              </a:rPr>
              <a:t>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намисто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ставали все </a:t>
            </a:r>
            <a:r>
              <a:rPr lang="ru-RU" dirty="0" err="1" smtClean="0">
                <a:solidFill>
                  <a:schemeClr val="bg1"/>
                </a:solidFill>
              </a:rPr>
              <a:t>дрібнішими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дрібніше</a:t>
            </a:r>
            <a:r>
              <a:rPr lang="ru-RU" dirty="0" smtClean="0">
                <a:solidFill>
                  <a:schemeClr val="bg1"/>
                </a:solidFill>
              </a:rPr>
              <a:t> - так </a:t>
            </a:r>
            <a:r>
              <a:rPr lang="ru-RU" dirty="0" err="1" smtClean="0">
                <a:solidFill>
                  <a:schemeClr val="bg1"/>
                </a:solidFill>
              </a:rPr>
              <a:t>з'явився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Бісер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чудовий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своїм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декоративним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якостям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привертав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увагу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незапам'ятних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Попередники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скляні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намистини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прикрашали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одяг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давньоєгипетських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фараонів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Центром </a:t>
            </a:r>
            <a:r>
              <a:rPr lang="ru-RU" dirty="0" err="1" smtClean="0">
                <a:solidFill>
                  <a:schemeClr val="bg1"/>
                </a:solidFill>
              </a:rPr>
              <a:t>виробництва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Європі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Венеціанська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республіка</a:t>
            </a:r>
            <a:r>
              <a:rPr lang="ru-RU" dirty="0" smtClean="0">
                <a:solidFill>
                  <a:schemeClr val="bg1"/>
                </a:solidFill>
              </a:rPr>
              <a:t>. Тут </a:t>
            </a:r>
            <a:r>
              <a:rPr lang="ru-RU" dirty="0" err="1" smtClean="0">
                <a:solidFill>
                  <a:schemeClr val="bg1"/>
                </a:solidFill>
              </a:rPr>
              <a:t>виготовляли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дзеркала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намистини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гудзики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бісер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Завдяки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ретельній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охороні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секретів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скляного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майстерності</a:t>
            </a:r>
            <a:r>
              <a:rPr lang="ru-RU" dirty="0" smtClean="0">
                <a:solidFill>
                  <a:schemeClr val="bg1"/>
                </a:solidFill>
              </a:rPr>
              <a:t> (до них </a:t>
            </a:r>
            <a:r>
              <a:rPr lang="ru-RU" dirty="0" err="1" smtClean="0">
                <a:solidFill>
                  <a:schemeClr val="bg1"/>
                </a:solidFill>
              </a:rPr>
              <a:t>ставилися</a:t>
            </a:r>
            <a:r>
              <a:rPr lang="ru-RU" dirty="0" smtClean="0">
                <a:solidFill>
                  <a:schemeClr val="bg1"/>
                </a:solidFill>
              </a:rPr>
              <a:t> склад </a:t>
            </a:r>
            <a:r>
              <a:rPr lang="ru-RU" dirty="0" err="1" smtClean="0">
                <a:solidFill>
                  <a:schemeClr val="bg1"/>
                </a:solidFill>
              </a:rPr>
              <a:t>скляної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т.д.), </a:t>
            </a:r>
            <a:r>
              <a:rPr lang="ru-RU" dirty="0" err="1" smtClean="0">
                <a:solidFill>
                  <a:schemeClr val="bg1"/>
                </a:solidFill>
              </a:rPr>
              <a:t>Венеції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 17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вдавалося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зберігати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монополію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монополію</a:t>
            </a:r>
            <a:r>
              <a:rPr lang="ru-RU" dirty="0" smtClean="0">
                <a:solidFill>
                  <a:schemeClr val="bg1"/>
                </a:solidFill>
              </a:rPr>
              <a:t> порушили </a:t>
            </a:r>
            <a:r>
              <a:rPr lang="ru-RU" dirty="0" err="1" smtClean="0">
                <a:solidFill>
                  <a:schemeClr val="bg1"/>
                </a:solidFill>
              </a:rPr>
              <a:t>майстри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Богемії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Північна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Чехія</a:t>
            </a:r>
            <a:r>
              <a:rPr lang="ru-RU" dirty="0" smtClean="0">
                <a:solidFill>
                  <a:schemeClr val="bg1"/>
                </a:solidFill>
              </a:rPr>
              <a:t>). Вони </a:t>
            </a:r>
            <a:r>
              <a:rPr lang="ru-RU" dirty="0" err="1" smtClean="0">
                <a:solidFill>
                  <a:schemeClr val="bg1"/>
                </a:solidFill>
              </a:rPr>
              <a:t>розробили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технологію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отримання</a:t>
            </a:r>
            <a:r>
              <a:rPr lang="ru-RU" dirty="0" smtClean="0">
                <a:solidFill>
                  <a:schemeClr val="bg1"/>
                </a:solidFill>
              </a:rPr>
              <a:t> так званого "</a:t>
            </a:r>
            <a:r>
              <a:rPr lang="ru-RU" dirty="0" err="1" smtClean="0">
                <a:solidFill>
                  <a:schemeClr val="bg1"/>
                </a:solidFill>
              </a:rPr>
              <a:t>лісового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</a:t>
            </a:r>
            <a:r>
              <a:rPr lang="ru-RU" dirty="0" smtClean="0">
                <a:solidFill>
                  <a:schemeClr val="bg1"/>
                </a:solidFill>
              </a:rPr>
              <a:t>", </a:t>
            </a:r>
            <a:r>
              <a:rPr lang="ru-RU" dirty="0" err="1" smtClean="0">
                <a:solidFill>
                  <a:schemeClr val="bg1"/>
                </a:solidFill>
              </a:rPr>
              <a:t>замінивши</a:t>
            </a:r>
            <a:r>
              <a:rPr lang="ru-RU" dirty="0" smtClean="0">
                <a:solidFill>
                  <a:schemeClr val="bg1"/>
                </a:solidFill>
              </a:rPr>
              <a:t> соду </a:t>
            </a:r>
            <a:r>
              <a:rPr lang="ru-RU" dirty="0" err="1" smtClean="0">
                <a:solidFill>
                  <a:schemeClr val="bg1"/>
                </a:solidFill>
              </a:rPr>
              <a:t>деревною</a:t>
            </a:r>
            <a:r>
              <a:rPr lang="ru-RU" dirty="0" smtClean="0">
                <a:solidFill>
                  <a:schemeClr val="bg1"/>
                </a:solidFill>
              </a:rPr>
              <a:t> золою. </a:t>
            </a:r>
            <a:r>
              <a:rPr lang="ru-RU" dirty="0" err="1" smtClean="0">
                <a:solidFill>
                  <a:schemeClr val="bg1"/>
                </a:solidFill>
              </a:rPr>
              <a:t>Богемське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скло</a:t>
            </a:r>
            <a:r>
              <a:rPr lang="ru-RU" dirty="0" smtClean="0">
                <a:solidFill>
                  <a:schemeClr val="bg1"/>
                </a:solidFill>
              </a:rPr>
              <a:t> добре </a:t>
            </a:r>
            <a:r>
              <a:rPr lang="ru-RU" dirty="0" err="1" smtClean="0">
                <a:solidFill>
                  <a:schemeClr val="bg1"/>
                </a:solidFill>
              </a:rPr>
              <a:t>піддавалося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ограновуванню</a:t>
            </a:r>
            <a:r>
              <a:rPr lang="ru-RU" dirty="0" smtClean="0">
                <a:solidFill>
                  <a:schemeClr val="bg1"/>
                </a:solidFill>
              </a:rPr>
              <a:t> та мало, </a:t>
            </a:r>
            <a:r>
              <a:rPr lang="ru-RU" dirty="0" err="1" smtClean="0">
                <a:solidFill>
                  <a:schemeClr val="bg1"/>
                </a:solidFill>
              </a:rPr>
              <a:t>чудовими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оптичними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властивостями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Поступово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богемський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потіснив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венеціанський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світовому</a:t>
            </a:r>
            <a:r>
              <a:rPr lang="ru-RU" dirty="0" smtClean="0">
                <a:solidFill>
                  <a:schemeClr val="bg1"/>
                </a:solidFill>
              </a:rPr>
              <a:t> ринку. І в </a:t>
            </a:r>
            <a:r>
              <a:rPr lang="ru-RU" dirty="0" err="1" smtClean="0">
                <a:solidFill>
                  <a:schemeClr val="bg1"/>
                </a:solidFill>
              </a:rPr>
              <a:t>даний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ru-RU" dirty="0" err="1" smtClean="0">
                <a:solidFill>
                  <a:schemeClr val="bg1"/>
                </a:solidFill>
              </a:rPr>
              <a:t>Чехія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одним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виробників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239000" cy="59790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Перша </a:t>
            </a:r>
            <a:r>
              <a:rPr lang="ru-RU" dirty="0" err="1" smtClean="0">
                <a:solidFill>
                  <a:schemeClr val="bg1"/>
                </a:solidFill>
              </a:rPr>
              <a:t>спроба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створити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відноситься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кінця</a:t>
            </a:r>
            <a:r>
              <a:rPr lang="ru-RU" dirty="0" smtClean="0">
                <a:solidFill>
                  <a:schemeClr val="bg1"/>
                </a:solidFill>
              </a:rPr>
              <a:t> 17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, коли за </a:t>
            </a:r>
            <a:r>
              <a:rPr lang="ru-RU" dirty="0" err="1" smtClean="0">
                <a:solidFill>
                  <a:schemeClr val="bg1"/>
                </a:solidFill>
              </a:rPr>
              <a:t>сприяння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венеціанських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організована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майстерня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виготовлення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Однак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незважаючи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зусилля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російського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вченого</a:t>
            </a:r>
            <a:r>
              <a:rPr lang="ru-RU" dirty="0" smtClean="0">
                <a:solidFill>
                  <a:schemeClr val="bg1"/>
                </a:solidFill>
              </a:rPr>
              <a:t> М. В. Ломоносова, </a:t>
            </a:r>
            <a:r>
              <a:rPr lang="ru-RU" dirty="0" err="1" smtClean="0">
                <a:solidFill>
                  <a:schemeClr val="bg1"/>
                </a:solidFill>
              </a:rPr>
              <a:t>досконало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технікою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виготовлення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кольорового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непрозорого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мозаїчних</a:t>
            </a:r>
            <a:r>
              <a:rPr lang="ru-RU" dirty="0" smtClean="0">
                <a:solidFill>
                  <a:schemeClr val="bg1"/>
                </a:solidFill>
              </a:rPr>
              <a:t> панно, </a:t>
            </a:r>
            <a:r>
              <a:rPr lang="ru-RU" dirty="0" err="1" smtClean="0">
                <a:solidFill>
                  <a:schemeClr val="bg1"/>
                </a:solidFill>
              </a:rPr>
              <a:t>налагодити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масовий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випуск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вітчизняного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тоді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вдалося</a:t>
            </a:r>
            <a:r>
              <a:rPr lang="ru-RU" dirty="0" smtClean="0">
                <a:solidFill>
                  <a:schemeClr val="bg1"/>
                </a:solidFill>
              </a:rPr>
              <a:t>.  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"Золотим </a:t>
            </a:r>
            <a:r>
              <a:rPr lang="ru-RU" dirty="0" err="1" smtClean="0">
                <a:solidFill>
                  <a:schemeClr val="bg1"/>
                </a:solidFill>
              </a:rPr>
              <a:t>століттям</a:t>
            </a:r>
            <a:r>
              <a:rPr lang="ru-RU" dirty="0" smtClean="0">
                <a:solidFill>
                  <a:schemeClr val="bg1"/>
                </a:solidFill>
              </a:rPr>
              <a:t>" </a:t>
            </a:r>
            <a:r>
              <a:rPr lang="ru-RU" dirty="0" err="1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Росії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друга половина 18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перша половина 19 </a:t>
            </a:r>
            <a:r>
              <a:rPr lang="ru-RU" dirty="0" err="1" smtClean="0">
                <a:solidFill>
                  <a:schemeClr val="bg1"/>
                </a:solidFill>
              </a:rPr>
              <a:t>століть</a:t>
            </a:r>
            <a:r>
              <a:rPr lang="ru-RU" dirty="0" smtClean="0">
                <a:solidFill>
                  <a:schemeClr val="bg1"/>
                </a:solidFill>
              </a:rPr>
              <a:t>. З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виготовлялися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найрізноманітніші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церковні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прикраси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гаманці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ягдташ, </a:t>
            </a:r>
            <a:r>
              <a:rPr lang="ru-RU" dirty="0" err="1" smtClean="0">
                <a:solidFill>
                  <a:schemeClr val="bg1"/>
                </a:solidFill>
              </a:rPr>
              <a:t>чохли</a:t>
            </a:r>
            <a:r>
              <a:rPr lang="ru-RU" dirty="0" smtClean="0">
                <a:solidFill>
                  <a:schemeClr val="bg1"/>
                </a:solidFill>
              </a:rPr>
              <a:t> для шкатулок, </a:t>
            </a:r>
            <a:r>
              <a:rPr lang="ru-RU" dirty="0" err="1" smtClean="0">
                <a:solidFill>
                  <a:schemeClr val="bg1"/>
                </a:solidFill>
              </a:rPr>
              <a:t>чорнильниць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чубуків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бісером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вишивали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ризи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сукні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картини</a:t>
            </a:r>
            <a:r>
              <a:rPr lang="ru-RU" dirty="0" smtClean="0">
                <a:solidFill>
                  <a:schemeClr val="bg1"/>
                </a:solidFill>
              </a:rPr>
              <a:t>. Але </a:t>
            </a:r>
            <a:r>
              <a:rPr lang="ru-RU" dirty="0" err="1" smtClean="0">
                <a:solidFill>
                  <a:schemeClr val="bg1"/>
                </a:solidFill>
              </a:rPr>
              <a:t>потім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захиріло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тепер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чудовими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виробами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помилуватися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лише</a:t>
            </a:r>
            <a:r>
              <a:rPr lang="ru-RU" dirty="0" smtClean="0">
                <a:solidFill>
                  <a:schemeClr val="bg1"/>
                </a:solidFill>
              </a:rPr>
              <a:t> в музеях.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7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30-50-і роки 20 </a:t>
            </a:r>
            <a:r>
              <a:rPr lang="ru-RU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мистецтво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вишивки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бісероплетіння</a:t>
            </a:r>
            <a:r>
              <a:rPr lang="ru-RU" dirty="0" smtClean="0">
                <a:solidFill>
                  <a:schemeClr val="bg1"/>
                </a:solidFill>
              </a:rPr>
              <a:t> почало </a:t>
            </a:r>
            <a:r>
              <a:rPr lang="ru-RU" dirty="0" err="1" smtClean="0">
                <a:solidFill>
                  <a:schemeClr val="bg1"/>
                </a:solidFill>
              </a:rPr>
              <a:t>відроджуватися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моді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розшиті</a:t>
            </a:r>
            <a:r>
              <a:rPr lang="ru-RU" dirty="0" smtClean="0">
                <a:solidFill>
                  <a:schemeClr val="bg1"/>
                </a:solidFill>
              </a:rPr>
              <a:t> стеклярусом </a:t>
            </a:r>
            <a:r>
              <a:rPr lang="ru-RU" dirty="0" err="1" smtClean="0">
                <a:solidFill>
                  <a:schemeClr val="bg1"/>
                </a:solidFill>
              </a:rPr>
              <a:t>сукні</a:t>
            </a:r>
            <a:r>
              <a:rPr lang="ru-RU" dirty="0" smtClean="0">
                <a:solidFill>
                  <a:schemeClr val="bg1"/>
                </a:solidFill>
              </a:rPr>
              <a:t>, сумочки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гаманці</a:t>
            </a:r>
            <a:r>
              <a:rPr lang="ru-RU" dirty="0" smtClean="0">
                <a:solidFill>
                  <a:schemeClr val="bg1"/>
                </a:solidFill>
              </a:rPr>
              <a:t>. У 60-і роки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популярні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феньки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хіпі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жаль, в </a:t>
            </a:r>
            <a:r>
              <a:rPr lang="ru-RU" dirty="0" err="1" smtClean="0">
                <a:solidFill>
                  <a:schemeClr val="bg1"/>
                </a:solidFill>
              </a:rPr>
              <a:t>наші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секрети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майстрів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втрачені</a:t>
            </a:r>
            <a:r>
              <a:rPr lang="ru-RU" dirty="0" smtClean="0">
                <a:solidFill>
                  <a:schemeClr val="bg1"/>
                </a:solidFill>
              </a:rPr>
              <a:t>. Але </a:t>
            </a:r>
            <a:r>
              <a:rPr lang="ru-RU" dirty="0" err="1" smtClean="0">
                <a:solidFill>
                  <a:schemeClr val="bg1"/>
                </a:solidFill>
              </a:rPr>
              <a:t>інтерес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бісеру</a:t>
            </a:r>
            <a:r>
              <a:rPr lang="ru-RU" dirty="0" smtClean="0">
                <a:solidFill>
                  <a:schemeClr val="bg1"/>
                </a:solidFill>
              </a:rPr>
              <a:t> остаточно не </a:t>
            </a:r>
            <a:r>
              <a:rPr lang="ru-RU" dirty="0" err="1" smtClean="0">
                <a:solidFill>
                  <a:schemeClr val="bg1"/>
                </a:solidFill>
              </a:rPr>
              <a:t>згас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Останнім</a:t>
            </a:r>
            <a:r>
              <a:rPr lang="ru-RU" dirty="0" smtClean="0">
                <a:solidFill>
                  <a:schemeClr val="bg1"/>
                </a:solidFill>
              </a:rPr>
              <a:t> часом </a:t>
            </a:r>
            <a:r>
              <a:rPr lang="ru-RU" dirty="0" err="1" smtClean="0">
                <a:solidFill>
                  <a:schemeClr val="bg1"/>
                </a:solidFill>
              </a:rPr>
              <a:t>створюються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гуртки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бісероплетіння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вишивки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бісером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нерідко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прикраси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виконані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матеріалу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зустріти</a:t>
            </a:r>
            <a:r>
              <a:rPr lang="ru-RU" dirty="0" smtClean="0">
                <a:solidFill>
                  <a:schemeClr val="bg1"/>
                </a:solidFill>
              </a:rPr>
              <a:t> в магазинах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виставках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d"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1454</Words>
  <Application>Microsoft Office PowerPoint</Application>
  <PresentationFormat>Экран (4:3)</PresentationFormat>
  <Paragraphs>116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Апекс</vt:lpstr>
      <vt:lpstr>Проект Вишивка бісером</vt:lpstr>
      <vt:lpstr>    План  Вступ. Історичний екскурс.     </vt:lpstr>
      <vt:lpstr>Презентация PowerPoint</vt:lpstr>
      <vt:lpstr>Вступ.Історичний екскурс.</vt:lpstr>
      <vt:lpstr>Презентация PowerPoint</vt:lpstr>
      <vt:lpstr>Вишивка бісером</vt:lpstr>
      <vt:lpstr>Презентация PowerPoint</vt:lpstr>
      <vt:lpstr>Презентация PowerPoint</vt:lpstr>
      <vt:lpstr>Презентация PowerPoint</vt:lpstr>
      <vt:lpstr>Широке поширення одержали картини, вишиті бісером. У них відображена різноманітна тематика:  </vt:lpstr>
      <vt:lpstr>Презентация PowerPoint</vt:lpstr>
      <vt:lpstr>Організаційно-підготовчий етап</vt:lpstr>
      <vt:lpstr>1.1. Мотивація проекту </vt:lpstr>
      <vt:lpstr>1.2. Призначення об'єкту </vt:lpstr>
      <vt:lpstr>1.3.Вимоги до виробу </vt:lpstr>
      <vt:lpstr>Санітарно-гігієнічні вимоги до виробу. </vt:lpstr>
      <vt:lpstr>Експлуатаційні вимоги. </vt:lpstr>
      <vt:lpstr>Конструкторський етап</vt:lpstr>
      <vt:lpstr> 2.1. Моделі – аналоги </vt:lpstr>
      <vt:lpstr>Презентация PowerPoint</vt:lpstr>
      <vt:lpstr>Презентация PowerPoint</vt:lpstr>
      <vt:lpstr>Презентация PowerPoint</vt:lpstr>
      <vt:lpstr>1. Аналіз моделей – аналогів.</vt:lpstr>
      <vt:lpstr>Опис зовнішнього вигляду. </vt:lpstr>
      <vt:lpstr>2.2. Вибір інструментів та матеріалів. </vt:lpstr>
      <vt:lpstr>Презентация PowerPoint</vt:lpstr>
      <vt:lpstr>Презентация PowerPoint</vt:lpstr>
      <vt:lpstr>Презентация PowerPoint</vt:lpstr>
      <vt:lpstr>Технологічний етап</vt:lpstr>
      <vt:lpstr>Технологічна послідовність виготовлення виробу</vt:lpstr>
      <vt:lpstr>Презентация PowerPoint</vt:lpstr>
      <vt:lpstr>Презентация PowerPoint</vt:lpstr>
      <vt:lpstr>3.4 Кінцева обробка виробу </vt:lpstr>
      <vt:lpstr>Презентация PowerPoint</vt:lpstr>
      <vt:lpstr>Завершальний  аналітичний етап ((Економічне дослідження))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Вишивка бісером</dc:title>
  <dc:creator>Пользователь Windows</dc:creator>
  <cp:lastModifiedBy>1</cp:lastModifiedBy>
  <cp:revision>17</cp:revision>
  <dcterms:created xsi:type="dcterms:W3CDTF">2014-05-21T15:29:02Z</dcterms:created>
  <dcterms:modified xsi:type="dcterms:W3CDTF">2016-05-18T22:13:45Z</dcterms:modified>
</cp:coreProperties>
</file>